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2" r:id="rId1"/>
  </p:sldMasterIdLst>
  <p:notesMasterIdLst>
    <p:notesMasterId r:id="rId18"/>
  </p:notesMasterIdLst>
  <p:sldIdLst>
    <p:sldId id="256" r:id="rId2"/>
    <p:sldId id="257" r:id="rId3"/>
    <p:sldId id="270" r:id="rId4"/>
    <p:sldId id="273" r:id="rId5"/>
    <p:sldId id="271" r:id="rId6"/>
    <p:sldId id="272" r:id="rId7"/>
    <p:sldId id="269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7" r:id="rId16"/>
    <p:sldId id="268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21"/>
    <p:restoredTop sz="76962"/>
  </p:normalViewPr>
  <p:slideViewPr>
    <p:cSldViewPr snapToGrid="0" snapToObjects="1">
      <p:cViewPr varScale="1">
        <p:scale>
          <a:sx n="63" d="100"/>
          <a:sy n="63" d="100"/>
        </p:scale>
        <p:origin x="168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EE9A41-F760-334A-BE75-3860D8FC0720}" type="datetimeFigureOut">
              <a:rPr lang="en-US" smtClean="0"/>
              <a:t>4/13/19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82AD59-38A9-114D-880B-46A47DDBBF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3103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Number of threads (instructions) needed to hide latency depends on </a:t>
            </a:r>
          </a:p>
          <a:p>
            <a:endParaRPr lang="en-US" dirty="0"/>
          </a:p>
          <a:p>
            <a:pPr marL="228600" indent="-228600">
              <a:buAutoNum type="arabicPeriod"/>
            </a:pPr>
            <a:r>
              <a:rPr lang="en-US" dirty="0"/>
              <a:t>Arithmetic instruction latency</a:t>
            </a:r>
          </a:p>
          <a:p>
            <a:pPr marL="228600" indent="-228600">
              <a:buAutoNum type="arabicPeriod"/>
            </a:pPr>
            <a:r>
              <a:rPr lang="en-US" dirty="0"/>
              <a:t>Number of instructions that can be issued in one clock time</a:t>
            </a:r>
          </a:p>
          <a:p>
            <a:pPr marL="685800" lvl="1" indent="-228600">
              <a:buAutoNum type="arabicPeriod"/>
            </a:pPr>
            <a:r>
              <a:rPr lang="en-US" dirty="0"/>
              <a:t>Warp scheduler and dispatcher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82AD59-38A9-114D-880B-46A47DDBBF1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0170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buNone/>
            </a:pPr>
            <a:r>
              <a:rPr lang="en-US" dirty="0"/>
              <a:t>What variable determines the warp?</a:t>
            </a:r>
          </a:p>
          <a:p>
            <a:pPr rtl="0">
              <a:spcBef>
                <a:spcPts val="0"/>
              </a:spcBef>
              <a:buNone/>
            </a:pPr>
            <a:endParaRPr lang="en-US" dirty="0"/>
          </a:p>
          <a:p>
            <a:pPr rtl="0">
              <a:spcBef>
                <a:spcPts val="0"/>
              </a:spcBef>
              <a:buNone/>
            </a:pPr>
            <a:r>
              <a:rPr lang="en-US" dirty="0"/>
              <a:t>Which access (there are only 2, read and write) are non-coalesced?</a:t>
            </a:r>
          </a:p>
          <a:p>
            <a:pPr>
              <a:spcBef>
                <a:spcPts val="0"/>
              </a:spcBef>
              <a:buNone/>
            </a:pPr>
            <a:r>
              <a:rPr lang="en-US" dirty="0"/>
              <a:t>How many cache lines does the write touch? (32)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82AD59-38A9-114D-880B-46A47DDBBF1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8525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dirty="0"/>
              <a:t>x=64, y=1 works. Gives a huge bank conflict but coalesced accesses.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82AD59-38A9-114D-880B-46A47DDBBF1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85911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82AD59-38A9-114D-880B-46A47DDBBF1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4567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1"/>
            <a:ext cx="12192000" cy="45720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A8021AD2-D4F8-6B4E-8C5A-A51709FF3EEF}" type="datetimeFigureOut">
              <a:rPr lang="en-US" smtClean="0"/>
              <a:t>4/13/19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A13DE5-ABFD-304D-B358-3F75A5D2B65D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72040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21AD2-D4F8-6B4E-8C5A-A51709FF3EEF}" type="datetimeFigureOut">
              <a:rPr lang="en-US" smtClean="0"/>
              <a:t>4/13/19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A13DE5-ABFD-304D-B358-3F75A5D2B6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8203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0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21AD2-D4F8-6B4E-8C5A-A51709FF3EEF}" type="datetimeFigureOut">
              <a:rPr lang="en-US" smtClean="0"/>
              <a:t>4/13/19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A13DE5-ABFD-304D-B358-3F75A5D2B65D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99730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21AD2-D4F8-6B4E-8C5A-A51709FF3EEF}" type="datetimeFigureOut">
              <a:rPr lang="en-US" smtClean="0"/>
              <a:t>4/13/19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A13DE5-ABFD-304D-B358-3F75A5D2B6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2489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1"/>
            <a:ext cx="12192000" cy="457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21AD2-D4F8-6B4E-8C5A-A51709FF3EEF}" type="datetimeFigureOut">
              <a:rPr lang="en-US" smtClean="0"/>
              <a:t>4/13/19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A13DE5-ABFD-304D-B358-3F75A5D2B65D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6322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8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21AD2-D4F8-6B4E-8C5A-A51709FF3EEF}" type="datetimeFigureOut">
              <a:rPr lang="en-US" smtClean="0"/>
              <a:t>4/13/19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A13DE5-ABFD-304D-B358-3F75A5D2B6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2656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2">
                    <a:lumMod val="75000"/>
                  </a:schemeClr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 lIns="45720" rIns="4572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89320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89320" y="2967788"/>
            <a:ext cx="4754880" cy="3341572"/>
          </a:xfrm>
        </p:spPr>
        <p:txBody>
          <a:bodyPr lIns="45720" rIns="4572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21AD2-D4F8-6B4E-8C5A-A51709FF3EEF}" type="datetimeFigureOut">
              <a:rPr lang="en-US" smtClean="0"/>
              <a:t>4/13/19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A13DE5-ABFD-304D-B358-3F75A5D2B6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1437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21AD2-D4F8-6B4E-8C5A-A51709FF3EEF}" type="datetimeFigureOut">
              <a:rPr lang="en-US" smtClean="0"/>
              <a:t>4/13/19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A13DE5-ABFD-304D-B358-3F75A5D2B6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7846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21AD2-D4F8-6B4E-8C5A-A51709FF3EEF}" type="datetimeFigureOut">
              <a:rPr lang="en-US" smtClean="0"/>
              <a:t>4/13/19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A13DE5-ABFD-304D-B358-3F75A5D2B6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1952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21AD2-D4F8-6B4E-8C5A-A51709FF3EEF}" type="datetimeFigureOut">
              <a:rPr lang="en-US" smtClean="0"/>
              <a:t>4/13/19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A13DE5-ABFD-304D-B358-3F75A5D2B6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3274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2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21AD2-D4F8-6B4E-8C5A-A51709FF3EEF}" type="datetimeFigureOut">
              <a:rPr lang="en-US" smtClean="0"/>
              <a:t>4/13/19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A13DE5-ABFD-304D-B358-3F75A5D2B65D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27657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1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8" y="6470704"/>
            <a:ext cx="2154142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defRPr>
            </a:lvl1pPr>
          </a:lstStyle>
          <a:p>
            <a:fld id="{A8021AD2-D4F8-6B4E-8C5A-A51709FF3EEF}" type="datetimeFigureOut">
              <a:rPr lang="en-US" smtClean="0"/>
              <a:t>4/13/19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8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4" y="6470704"/>
            <a:ext cx="973666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defRPr>
            </a:lvl1pPr>
          </a:lstStyle>
          <a:p>
            <a:fld id="{1DA13DE5-ABFD-304D-B358-3F75A5D2B65D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39505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0000"/>
              <a:lumOff val="10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2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84BF5D-A9D9-1B45-93BD-C66AA594F9A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Recitation 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C384BA-C2FB-8E49-94D3-C2D22B41794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GPU Memory</a:t>
            </a:r>
          </a:p>
          <a:p>
            <a:r>
              <a:rPr lang="en-US" dirty="0"/>
              <a:t>Synchronization</a:t>
            </a:r>
          </a:p>
          <a:p>
            <a:r>
              <a:rPr lang="en-US" dirty="0"/>
              <a:t>Instruction-level parallelism</a:t>
            </a:r>
          </a:p>
          <a:p>
            <a:r>
              <a:rPr lang="en-US" dirty="0"/>
              <a:t>Latency hiding</a:t>
            </a:r>
          </a:p>
          <a:p>
            <a:r>
              <a:rPr lang="en-US" dirty="0"/>
              <a:t>Matrix Transpose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C6DC40F-2CF5-3647-895B-2276FFCCF6BF}"/>
              </a:ext>
            </a:extLst>
          </p:cNvPr>
          <p:cNvSpPr txBox="1">
            <a:spLocks/>
          </p:cNvSpPr>
          <p:nvPr/>
        </p:nvSpPr>
        <p:spPr>
          <a:xfrm>
            <a:off x="984737" y="1806629"/>
            <a:ext cx="9718431" cy="2144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200" baseline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000" dirty="0">
                <a:solidFill>
                  <a:schemeClr val="bg1"/>
                </a:solidFill>
              </a:rPr>
              <a:t>CS179: GPU PROGRAMMING</a:t>
            </a:r>
          </a:p>
        </p:txBody>
      </p:sp>
    </p:spTree>
    <p:extLst>
      <p:ext uri="{BB962C8B-B14F-4D97-AF65-F5344CB8AC3E}">
        <p14:creationId xmlns:p14="http://schemas.microsoft.com/office/powerpoint/2010/main" val="29588492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00F909-48C4-F940-8E2B-4D68ACB2A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Shared memory matrix transpose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1AF49B-C2C5-8E40-A1FB-273CF0854D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Idea to avoid non-coalesced accesses: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Load from global memory with stride 1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Store into shared memory with stride x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__</a:t>
            </a:r>
            <a:r>
              <a:rPr lang="en-US" sz="2000" dirty="0" err="1"/>
              <a:t>syncthreads</a:t>
            </a:r>
            <a:r>
              <a:rPr lang="en-US" sz="2000" dirty="0"/>
              <a:t>()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Load from shared memory with stride y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Store to global memory with stride 1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128016" lvl="1" indent="0">
              <a:buNone/>
            </a:pPr>
            <a:r>
              <a:rPr lang="en-US" sz="2000" dirty="0"/>
              <a:t>Need to choose values of x and y to perform the transpose</a:t>
            </a:r>
          </a:p>
        </p:txBody>
      </p:sp>
    </p:spTree>
    <p:extLst>
      <p:ext uri="{BB962C8B-B14F-4D97-AF65-F5344CB8AC3E}">
        <p14:creationId xmlns:p14="http://schemas.microsoft.com/office/powerpoint/2010/main" val="37617020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86BDA2-69C1-0748-9305-75B0D1765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a shared memory cache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13A443-F976-3E44-BA48-487FBDCCCE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Let’s populate shared memory with random integers. Here’s what the first 8 of 32 banks look like: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253B7E-7C76-D54F-8F28-3359997505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9063" y="3282775"/>
            <a:ext cx="5410200" cy="284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3297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86BDA2-69C1-0748-9305-75B0D1765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a shared memory cache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509CA0-9047-7D4D-973F-C055671267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4228" y="1793952"/>
            <a:ext cx="8119872" cy="4735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0260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86BDA2-69C1-0748-9305-75B0D1765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a shared memory cache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0920A80-285A-F240-BFCB-3D8FE6D62D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5806" y="1711232"/>
            <a:ext cx="8708394" cy="4940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4319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86BDA2-69C1-0748-9305-75B0D1765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a shared memory cache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B9E550-F56A-2741-879C-B791653423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128" y="2084832"/>
            <a:ext cx="8957574" cy="4312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1040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00F909-48C4-F940-8E2B-4D68ACB2A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Avoiding bank conflicts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1AF49B-C2C5-8E40-A1FB-273CF0854D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0"/>
              </a:spcBef>
              <a:buNone/>
            </a:pPr>
            <a:r>
              <a:rPr lang="en-US" sz="2000" dirty="0"/>
              <a:t>You can choose </a:t>
            </a:r>
            <a:r>
              <a:rPr lang="en-US" sz="2000" dirty="0">
                <a:latin typeface="Consolas"/>
                <a:ea typeface="Consolas"/>
                <a:cs typeface="Consolas"/>
                <a:sym typeface="Consolas"/>
              </a:rPr>
              <a:t>x </a:t>
            </a:r>
            <a:r>
              <a:rPr lang="en-US" sz="2000" dirty="0"/>
              <a:t>and </a:t>
            </a:r>
            <a:r>
              <a:rPr lang="en-US" sz="2000" dirty="0">
                <a:latin typeface="Consolas"/>
                <a:ea typeface="Consolas"/>
                <a:cs typeface="Consolas"/>
                <a:sym typeface="Consolas"/>
              </a:rPr>
              <a:t>y </a:t>
            </a:r>
            <a:r>
              <a:rPr lang="en-US" sz="2000" dirty="0"/>
              <a:t>to avoid bank conflicts.</a:t>
            </a:r>
          </a:p>
          <a:p>
            <a:pPr>
              <a:spcBef>
                <a:spcPts val="0"/>
              </a:spcBef>
              <a:buNone/>
            </a:pPr>
            <a:endParaRPr lang="en-US" sz="2000" dirty="0">
              <a:latin typeface="Consolas"/>
              <a:ea typeface="Consolas"/>
              <a:cs typeface="Consolas"/>
              <a:sym typeface="Consolas"/>
            </a:endParaRPr>
          </a:p>
          <a:p>
            <a:pPr>
              <a:spcBef>
                <a:spcPts val="0"/>
              </a:spcBef>
              <a:buNone/>
            </a:pPr>
            <a:r>
              <a:rPr lang="en-US" sz="2000" dirty="0">
                <a:latin typeface="Consolas"/>
                <a:ea typeface="Consolas"/>
                <a:cs typeface="Consolas"/>
                <a:sym typeface="Consolas"/>
              </a:rPr>
              <a:t>Remember that there are 32 banks and the GPU runs threads in batches of 32 (called warps).</a:t>
            </a:r>
          </a:p>
          <a:p>
            <a:pPr>
              <a:spcBef>
                <a:spcPts val="0"/>
              </a:spcBef>
              <a:buNone/>
            </a:pPr>
            <a:endParaRPr lang="en-US" sz="2000" dirty="0">
              <a:latin typeface="Consolas"/>
              <a:ea typeface="Consolas"/>
              <a:cs typeface="Consolas"/>
              <a:sym typeface="Consolas"/>
            </a:endParaRPr>
          </a:p>
          <a:p>
            <a:pPr>
              <a:spcBef>
                <a:spcPts val="0"/>
              </a:spcBef>
              <a:buNone/>
            </a:pPr>
            <a:r>
              <a:rPr lang="en-US" sz="2000" dirty="0"/>
              <a:t>A stride </a:t>
            </a:r>
            <a:r>
              <a:rPr lang="en-US" sz="2000" dirty="0">
                <a:latin typeface="Consolas"/>
                <a:ea typeface="Consolas"/>
                <a:cs typeface="Consolas"/>
                <a:sym typeface="Consolas"/>
              </a:rPr>
              <a:t>n </a:t>
            </a:r>
            <a:r>
              <a:rPr lang="en-US" sz="2000" dirty="0"/>
              <a:t>access to shared memory avoids bank conflicts</a:t>
            </a:r>
          </a:p>
          <a:p>
            <a:pPr>
              <a:spcBef>
                <a:spcPts val="0"/>
              </a:spcBef>
              <a:buNone/>
            </a:pPr>
            <a:r>
              <a:rPr lang="en-US" sz="2000" dirty="0" err="1"/>
              <a:t>iff</a:t>
            </a:r>
            <a:r>
              <a:rPr lang="en-US" sz="2000" dirty="0"/>
              <a:t> </a:t>
            </a:r>
            <a:r>
              <a:rPr lang="en-US" sz="2000" dirty="0" err="1">
                <a:latin typeface="Consolas"/>
                <a:ea typeface="Consolas"/>
                <a:cs typeface="Consolas"/>
                <a:sym typeface="Consolas"/>
              </a:rPr>
              <a:t>gcd</a:t>
            </a:r>
            <a:r>
              <a:rPr lang="en-US" sz="2000" dirty="0">
                <a:latin typeface="Consolas"/>
                <a:ea typeface="Consolas"/>
                <a:cs typeface="Consolas"/>
                <a:sym typeface="Consolas"/>
              </a:rPr>
              <a:t>(n, 32) == 1</a:t>
            </a:r>
            <a:r>
              <a:rPr lang="en-US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829313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00F909-48C4-F940-8E2B-4D68ACB2A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</a:t>
            </a:r>
            <a:r>
              <a:rPr lang="en" dirty="0" err="1"/>
              <a:t>a_utils.cpp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1AF49B-C2C5-8E40-A1FB-273CF0854D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9" y="2286000"/>
            <a:ext cx="3583730" cy="4023360"/>
          </a:xfrm>
        </p:spPr>
        <p:txBody>
          <a:bodyPr/>
          <a:lstStyle/>
          <a:p>
            <a:pPr marL="76200" lvl="0" indent="0">
              <a:spcBef>
                <a:spcPts val="0"/>
              </a:spcBef>
              <a:buClr>
                <a:schemeClr val="dk1"/>
              </a:buClr>
              <a:buNone/>
            </a:pPr>
            <a:r>
              <a:rPr lang="en" sz="2000" b="1" dirty="0">
                <a:solidFill>
                  <a:srgbClr val="C00000"/>
                </a:solidFill>
              </a:rPr>
              <a:t>DO NOT DELETE THIS CODE!</a:t>
            </a:r>
          </a:p>
          <a:p>
            <a:pPr marL="457200" lvl="0" indent="-381000">
              <a:spcBef>
                <a:spcPts val="0"/>
              </a:spcBef>
              <a:buClr>
                <a:schemeClr val="dk1"/>
              </a:buClr>
              <a:buFont typeface="Arial"/>
              <a:buChar char="●"/>
            </a:pPr>
            <a:endParaRPr lang="en" sz="2000" dirty="0"/>
          </a:p>
          <a:p>
            <a:pPr marL="457200" lvl="0" indent="-381000">
              <a:spcBef>
                <a:spcPts val="0"/>
              </a:spcBef>
              <a:buClr>
                <a:schemeClr val="dk1"/>
              </a:buClr>
              <a:buFont typeface="Arial"/>
              <a:buChar char="●"/>
            </a:pPr>
            <a:r>
              <a:rPr lang="en" sz="2000" dirty="0"/>
              <a:t>Included in the UNIX version of this set</a:t>
            </a:r>
            <a:br>
              <a:rPr lang="en" sz="2000" dirty="0"/>
            </a:br>
            <a:endParaRPr lang="en" sz="2000" dirty="0"/>
          </a:p>
          <a:p>
            <a:pPr marL="457200" lvl="0" indent="-381000">
              <a:spcBef>
                <a:spcPts val="0"/>
              </a:spcBef>
              <a:buClr>
                <a:schemeClr val="dk1"/>
              </a:buClr>
              <a:buFont typeface="Arial"/>
              <a:buChar char="●"/>
            </a:pPr>
            <a:r>
              <a:rPr lang="en" sz="2000" dirty="0"/>
              <a:t>Should minimize lag or infinite waits on GPU function calls.</a:t>
            </a:r>
            <a:br>
              <a:rPr lang="en" sz="2000" dirty="0"/>
            </a:br>
            <a:endParaRPr lang="en" sz="2000" dirty="0"/>
          </a:p>
          <a:p>
            <a:pPr marL="457200" lvl="0" indent="-381000">
              <a:spcBef>
                <a:spcPts val="0"/>
              </a:spcBef>
              <a:buClr>
                <a:schemeClr val="dk1"/>
              </a:buClr>
              <a:buFont typeface="Arial"/>
              <a:buChar char="●"/>
            </a:pPr>
            <a:r>
              <a:rPr lang="en" sz="2000" dirty="0"/>
              <a:t>Please leave these functions in the code if you are using Titan/Ha</a:t>
            </a:r>
            <a:r>
              <a:rPr lang="en-US" sz="2000" dirty="0" err="1"/>
              <a:t>ru</a:t>
            </a:r>
            <a:r>
              <a:rPr lang="en-US" sz="2000" dirty="0"/>
              <a:t>/Maki</a:t>
            </a:r>
            <a:br>
              <a:rPr lang="en" sz="2000" dirty="0"/>
            </a:br>
            <a:endParaRPr lang="en" sz="2000" dirty="0"/>
          </a:p>
          <a:p>
            <a:pPr marL="457200" lvl="0" indent="-381000">
              <a:spcBef>
                <a:spcPts val="0"/>
              </a:spcBef>
              <a:buClr>
                <a:schemeClr val="dk1"/>
              </a:buClr>
              <a:buFont typeface="Arial"/>
              <a:buChar char="●"/>
            </a:pPr>
            <a:r>
              <a:rPr lang="en" sz="2000" dirty="0"/>
              <a:t>Namespace </a:t>
            </a:r>
            <a:r>
              <a:rPr lang="en" sz="2000" dirty="0" err="1"/>
              <a:t>TA_Utilities</a:t>
            </a:r>
            <a:endParaRPr lang="en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19C0B8-F7CE-7C45-AA67-DD29DEF798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6052" y="1637175"/>
            <a:ext cx="6433927" cy="4136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7471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A5947F-D9F0-1E48-85FC-68393EA5D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requirements for </a:t>
            </a:r>
            <a:r>
              <a:rPr lang="en-US" dirty="0" err="1"/>
              <a:t>Gpu</a:t>
            </a:r>
            <a:r>
              <a:rPr lang="en-US" dirty="0"/>
              <a:t> performance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DBA9D3-7B63-A841-9548-8527463D45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Sufficient parallelism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Latency hiding and occupancy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Instruction-level parallelism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Coherent execution within warps of thread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Efficient memory usage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Coalesced memory access for global memory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Shared memory and bank conflicts</a:t>
            </a:r>
          </a:p>
        </p:txBody>
      </p:sp>
    </p:spTree>
    <p:extLst>
      <p:ext uri="{BB962C8B-B14F-4D97-AF65-F5344CB8AC3E}">
        <p14:creationId xmlns:p14="http://schemas.microsoft.com/office/powerpoint/2010/main" val="23860852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6A818-AB6F-DE4A-B964-854188F85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Latency hiding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4EA13F4-3044-0443-A84C-D732C22E77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942" y="3004956"/>
            <a:ext cx="11761694" cy="3094603"/>
          </a:xfrm>
          <a:prstGeom prst="rect">
            <a:avLst/>
          </a:prstGeom>
        </p:spPr>
      </p:pic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D64DE156-46EE-D445-8762-5904028AB0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Idea: have enough warps to keep the GPU busy during the waiting time.</a:t>
            </a:r>
          </a:p>
        </p:txBody>
      </p:sp>
    </p:spTree>
    <p:extLst>
      <p:ext uri="{BB962C8B-B14F-4D97-AF65-F5344CB8AC3E}">
        <p14:creationId xmlns:p14="http://schemas.microsoft.com/office/powerpoint/2010/main" val="23917062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4A8CF-630B-1B44-9F49-289B474B21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Loop Unrolling and ILP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BDD97A-929B-4B43-AA28-B50FC76677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5159" y="2286000"/>
            <a:ext cx="4679248" cy="1666068"/>
          </a:xfrm>
        </p:spPr>
        <p:txBody>
          <a:bodyPr>
            <a:norm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78571"/>
              <a:buNone/>
            </a:pPr>
            <a:r>
              <a:rPr lang="en-US" sz="2400" dirty="0">
                <a:solidFill>
                  <a:srgbClr val="000088"/>
                </a:solidFill>
                <a:latin typeface="Consolas"/>
                <a:ea typeface="Consolas"/>
                <a:cs typeface="Consolas"/>
                <a:sym typeface="Consolas"/>
              </a:rPr>
              <a:t>for</a:t>
            </a:r>
            <a:r>
              <a:rPr lang="en-US" sz="2400" dirty="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400" dirty="0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2400" dirty="0" err="1"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-US" sz="2400" dirty="0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 = 0;</a:t>
            </a:r>
            <a:r>
              <a:rPr lang="en-US" sz="2400" dirty="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400" dirty="0" err="1"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-US" sz="2400" dirty="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400" dirty="0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US" sz="2400" dirty="0">
                <a:latin typeface="Consolas"/>
                <a:ea typeface="Consolas"/>
                <a:cs typeface="Consolas"/>
                <a:sym typeface="Consolas"/>
              </a:rPr>
              <a:t> 10</a:t>
            </a:r>
            <a:r>
              <a:rPr lang="en-US" sz="2400" dirty="0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r>
              <a:rPr lang="en-US" sz="2400" dirty="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400" dirty="0" err="1"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-US" sz="2400" dirty="0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++)</a:t>
            </a:r>
            <a:r>
              <a:rPr lang="en-US" sz="2400" dirty="0">
                <a:latin typeface="Consolas"/>
                <a:ea typeface="Consolas"/>
                <a:cs typeface="Consolas"/>
                <a:sym typeface="Consolas"/>
              </a:rPr>
              <a:t> {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78571"/>
              <a:buNone/>
            </a:pPr>
            <a:r>
              <a:rPr lang="en-US" sz="2400" dirty="0">
                <a:latin typeface="Consolas"/>
                <a:ea typeface="Consolas"/>
                <a:cs typeface="Consolas"/>
                <a:sym typeface="Consolas"/>
              </a:rPr>
              <a:t>	output</a:t>
            </a:r>
            <a:r>
              <a:rPr lang="en-US" sz="2400" dirty="0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-US" sz="2400" dirty="0" err="1"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-US" sz="2400" dirty="0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]</a:t>
            </a:r>
            <a:r>
              <a:rPr lang="en-US" sz="2400" dirty="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400" dirty="0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2400" dirty="0">
                <a:latin typeface="Consolas"/>
                <a:ea typeface="Consolas"/>
                <a:cs typeface="Consolas"/>
                <a:sym typeface="Consolas"/>
              </a:rPr>
              <a:t> a</a:t>
            </a:r>
            <a:r>
              <a:rPr lang="en-US" sz="2400" dirty="0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-US" sz="2400" dirty="0" err="1"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-US" sz="2400" dirty="0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] + </a:t>
            </a:r>
            <a:r>
              <a:rPr lang="en-US" sz="2400" dirty="0">
                <a:latin typeface="Consolas"/>
                <a:ea typeface="Consolas"/>
                <a:cs typeface="Consolas"/>
                <a:sym typeface="Consolas"/>
              </a:rPr>
              <a:t>b</a:t>
            </a:r>
            <a:r>
              <a:rPr lang="en-US" sz="2400" dirty="0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-US" sz="2400" dirty="0" err="1"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-US" sz="2400" dirty="0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];</a:t>
            </a:r>
            <a:endParaRPr lang="en-US" sz="2400" dirty="0">
              <a:latin typeface="Consolas"/>
              <a:ea typeface="Consolas"/>
              <a:cs typeface="Consolas"/>
              <a:sym typeface="Consolas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98152FF-8A2B-FD43-9E7F-EEC9F21BEB79}"/>
              </a:ext>
            </a:extLst>
          </p:cNvPr>
          <p:cNvSpPr txBox="1">
            <a:spLocks/>
          </p:cNvSpPr>
          <p:nvPr/>
        </p:nvSpPr>
        <p:spPr>
          <a:xfrm>
            <a:off x="745159" y="4688237"/>
            <a:ext cx="4805818" cy="1666068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78571"/>
              <a:buFont typeface="Tw Cen MT" panose="020B0602020104020603" pitchFamily="34" charset="0"/>
              <a:buNone/>
            </a:pPr>
            <a:r>
              <a:rPr lang="en-US" sz="2400" dirty="0">
                <a:latin typeface="Consolas"/>
                <a:ea typeface="Consolas"/>
                <a:cs typeface="Consolas"/>
                <a:sym typeface="Consolas"/>
              </a:rPr>
              <a:t>output</a:t>
            </a:r>
            <a:r>
              <a:rPr lang="en-US" sz="2400" dirty="0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[0]</a:t>
            </a:r>
            <a:r>
              <a:rPr lang="en-US" sz="2400" dirty="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400" dirty="0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2400" dirty="0">
                <a:latin typeface="Consolas"/>
                <a:ea typeface="Consolas"/>
                <a:cs typeface="Consolas"/>
                <a:sym typeface="Consolas"/>
              </a:rPr>
              <a:t> a</a:t>
            </a:r>
            <a:r>
              <a:rPr lang="en-US" sz="2400" dirty="0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[0] + </a:t>
            </a:r>
            <a:r>
              <a:rPr lang="en-US" sz="2400" dirty="0">
                <a:latin typeface="Consolas"/>
                <a:ea typeface="Consolas"/>
                <a:cs typeface="Consolas"/>
                <a:sym typeface="Consolas"/>
              </a:rPr>
              <a:t>b</a:t>
            </a:r>
            <a:r>
              <a:rPr lang="en-US" sz="2400" dirty="0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[0];</a:t>
            </a:r>
          </a:p>
          <a:p>
            <a:pPr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78571"/>
              <a:buNone/>
            </a:pPr>
            <a:r>
              <a:rPr lang="en-US" sz="2400" dirty="0">
                <a:latin typeface="Consolas"/>
                <a:ea typeface="Consolas"/>
                <a:cs typeface="Consolas"/>
                <a:sym typeface="Consolas"/>
              </a:rPr>
              <a:t>output</a:t>
            </a:r>
            <a:r>
              <a:rPr lang="en-US" sz="2400" dirty="0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[1]</a:t>
            </a:r>
            <a:r>
              <a:rPr lang="en-US" sz="2400" dirty="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400" dirty="0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2400" dirty="0">
                <a:latin typeface="Consolas"/>
                <a:ea typeface="Consolas"/>
                <a:cs typeface="Consolas"/>
                <a:sym typeface="Consolas"/>
              </a:rPr>
              <a:t> a</a:t>
            </a:r>
            <a:r>
              <a:rPr lang="en-US" sz="2400" dirty="0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[1] + </a:t>
            </a:r>
            <a:r>
              <a:rPr lang="en-US" sz="2400" dirty="0">
                <a:latin typeface="Consolas"/>
                <a:ea typeface="Consolas"/>
                <a:cs typeface="Consolas"/>
                <a:sym typeface="Consolas"/>
              </a:rPr>
              <a:t>b</a:t>
            </a:r>
            <a:r>
              <a:rPr lang="en-US" sz="2400" dirty="0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[1];</a:t>
            </a:r>
            <a:endParaRPr lang="en-US" sz="2400" dirty="0">
              <a:latin typeface="Consolas"/>
              <a:ea typeface="Consolas"/>
              <a:cs typeface="Consolas"/>
              <a:sym typeface="Consolas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78571"/>
              <a:buNone/>
            </a:pPr>
            <a:r>
              <a:rPr lang="en-US" sz="2400" dirty="0">
                <a:latin typeface="Consolas"/>
                <a:ea typeface="Consolas"/>
                <a:cs typeface="Consolas"/>
                <a:sym typeface="Consolas"/>
              </a:rPr>
              <a:t>output</a:t>
            </a:r>
            <a:r>
              <a:rPr lang="en-US" sz="2400" dirty="0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[2]</a:t>
            </a:r>
            <a:r>
              <a:rPr lang="en-US" sz="2400" dirty="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400" dirty="0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2400" dirty="0">
                <a:latin typeface="Consolas"/>
                <a:ea typeface="Consolas"/>
                <a:cs typeface="Consolas"/>
                <a:sym typeface="Consolas"/>
              </a:rPr>
              <a:t> a</a:t>
            </a:r>
            <a:r>
              <a:rPr lang="en-US" sz="2400" dirty="0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[2] + </a:t>
            </a:r>
            <a:r>
              <a:rPr lang="en-US" sz="2400" dirty="0">
                <a:latin typeface="Consolas"/>
                <a:ea typeface="Consolas"/>
                <a:cs typeface="Consolas"/>
                <a:sym typeface="Consolas"/>
              </a:rPr>
              <a:t>b</a:t>
            </a:r>
            <a:r>
              <a:rPr lang="en-US" sz="2400" dirty="0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[2];</a:t>
            </a:r>
          </a:p>
          <a:p>
            <a:pPr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78571"/>
              <a:buNone/>
            </a:pPr>
            <a:r>
              <a:rPr lang="en-US" sz="2400" dirty="0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…</a:t>
            </a:r>
            <a:endParaRPr lang="en-US" sz="2400" dirty="0">
              <a:latin typeface="Consolas"/>
              <a:ea typeface="Consolas"/>
              <a:cs typeface="Consolas"/>
              <a:sym typeface="Consolas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78571"/>
              <a:buFont typeface="Tw Cen MT" panose="020B0602020104020603" pitchFamily="34" charset="0"/>
              <a:buNone/>
            </a:pPr>
            <a:endParaRPr lang="en-US" sz="2400" dirty="0">
              <a:latin typeface="Consolas"/>
              <a:ea typeface="Consolas"/>
              <a:cs typeface="Consolas"/>
              <a:sym typeface="Consolas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Font typeface="Tw Cen MT" panose="020B0602020104020603" pitchFamily="34" charset="0"/>
              <a:buNone/>
            </a:pPr>
            <a:endParaRPr lang="en-US" sz="2400" dirty="0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504E6CB-D913-B843-ADB3-7BCF9E80438E}"/>
              </a:ext>
            </a:extLst>
          </p:cNvPr>
          <p:cNvCxnSpPr/>
          <p:nvPr/>
        </p:nvCxnSpPr>
        <p:spPr>
          <a:xfrm>
            <a:off x="2836190" y="3580108"/>
            <a:ext cx="0" cy="7749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67B085E-6339-4041-A3CB-BABE9CD5CAB8}"/>
              </a:ext>
            </a:extLst>
          </p:cNvPr>
          <p:cNvSpPr txBox="1"/>
          <p:nvPr/>
        </p:nvSpPr>
        <p:spPr>
          <a:xfrm>
            <a:off x="6230318" y="2285999"/>
            <a:ext cx="514543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Reduce loop overhead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Increase parallelism when each iteration of the loop is independent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Can increase register usage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792901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D6094F-3F6C-5F49-AF81-1A7937117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Synchronization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252ACD-798A-464F-9614-9BB6C6E228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" sz="2400" dirty="0">
                <a:latin typeface="Consolas"/>
                <a:ea typeface="Consolas"/>
                <a:cs typeface="Consolas"/>
                <a:sym typeface="Consolas"/>
              </a:rPr>
              <a:t>__</a:t>
            </a:r>
            <a:r>
              <a:rPr lang="en" sz="2400" dirty="0" err="1">
                <a:latin typeface="Consolas"/>
                <a:ea typeface="Consolas"/>
                <a:cs typeface="Consolas"/>
                <a:sym typeface="Consolas"/>
              </a:rPr>
              <a:t>syncthreads</a:t>
            </a:r>
            <a:r>
              <a:rPr lang="en" sz="2400" dirty="0">
                <a:latin typeface="Consolas"/>
                <a:ea typeface="Consolas"/>
                <a:cs typeface="Consolas"/>
                <a:sym typeface="Consolas"/>
              </a:rPr>
              <a:t>()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" sz="2400" dirty="0">
                <a:latin typeface="Consolas"/>
                <a:cs typeface="Consolas"/>
                <a:sym typeface="Consolas"/>
              </a:rPr>
              <a:t> S</a:t>
            </a:r>
            <a:r>
              <a:rPr lang="en" sz="2400" dirty="0"/>
              <a:t>ynchronizes all threads in a block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" sz="2400" dirty="0"/>
              <a:t> Warps are already synchronized! (Can reduce __</a:t>
            </a:r>
            <a:r>
              <a:rPr lang="en" sz="2400" dirty="0" err="1"/>
              <a:t>syncthreads</a:t>
            </a:r>
            <a:r>
              <a:rPr lang="en" sz="2400" dirty="0"/>
              <a:t>() calls)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" sz="2400" dirty="0"/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en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tomic</a:t>
            </a:r>
            <a:r>
              <a:rPr lang="en" sz="2400" dirty="0">
                <a:latin typeface="Consolas" panose="020B0609020204030204" pitchFamily="49" charset="0"/>
                <a:cs typeface="Consolas" panose="020B0609020204030204" pitchFamily="49" charset="0"/>
              </a:rPr>
              <a:t>{Add, Sub, </a:t>
            </a:r>
            <a:r>
              <a:rPr lang="en" sz="2400" dirty="0" err="1">
                <a:latin typeface="Consolas" panose="020B0609020204030204" pitchFamily="49" charset="0"/>
                <a:ea typeface="Consolas"/>
                <a:cs typeface="Consolas" panose="020B0609020204030204" pitchFamily="49" charset="0"/>
                <a:sym typeface="Consolas"/>
              </a:rPr>
              <a:t>Exch</a:t>
            </a:r>
            <a:r>
              <a:rPr lang="en" sz="2400" dirty="0">
                <a:latin typeface="Consolas" panose="020B0609020204030204" pitchFamily="49" charset="0"/>
                <a:ea typeface="Consolas"/>
                <a:cs typeface="Consolas" panose="020B0609020204030204" pitchFamily="49" charset="0"/>
                <a:sym typeface="Consolas"/>
              </a:rPr>
              <a:t>, Min, Max, Inc, Dec, CAS,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" sz="2400" dirty="0">
                <a:latin typeface="Consolas" panose="020B0609020204030204" pitchFamily="49" charset="0"/>
                <a:ea typeface="Consolas"/>
                <a:cs typeface="Consolas" panose="020B0609020204030204" pitchFamily="49" charset="0"/>
                <a:sym typeface="Consolas"/>
              </a:rPr>
              <a:t>       And, Or, </a:t>
            </a:r>
            <a:r>
              <a:rPr lang="en" sz="2400" dirty="0" err="1">
                <a:latin typeface="Consolas" panose="020B0609020204030204" pitchFamily="49" charset="0"/>
                <a:ea typeface="Consolas"/>
                <a:cs typeface="Consolas" panose="020B0609020204030204" pitchFamily="49" charset="0"/>
                <a:sym typeface="Consolas"/>
              </a:rPr>
              <a:t>Xor</a:t>
            </a:r>
            <a:r>
              <a:rPr lang="en" sz="2400" dirty="0">
                <a:latin typeface="Consolas" panose="020B0609020204030204" pitchFamily="49" charset="0"/>
                <a:ea typeface="Consolas"/>
                <a:cs typeface="Consolas" panose="020B0609020204030204" pitchFamily="49" charset="0"/>
                <a:sym typeface="Consolas"/>
              </a:rPr>
              <a:t>}</a:t>
            </a:r>
            <a:endParaRPr lang="en" sz="24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" sz="2400" dirty="0"/>
              <a:t> Works in global and shared memory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0215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BBAA4-8A0A-6F48-B6E2-058E28AEA8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Synchronization Advice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FAA7CF-701F-A141-8920-A552EB9C43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2000" dirty="0"/>
              <a:t>Do more cheap things and fewer expensive things!</a:t>
            </a:r>
          </a:p>
          <a:p>
            <a:pPr>
              <a:spcBef>
                <a:spcPts val="0"/>
              </a:spcBef>
              <a:buNone/>
            </a:pPr>
            <a:endParaRPr lang="en-US" sz="2000" dirty="0"/>
          </a:p>
          <a:p>
            <a:pPr>
              <a:spcBef>
                <a:spcPts val="0"/>
              </a:spcBef>
              <a:buNone/>
            </a:pPr>
            <a:r>
              <a:rPr lang="en-US" sz="2000" dirty="0"/>
              <a:t>Example: computing sum of list of numbers</a:t>
            </a:r>
          </a:p>
          <a:p>
            <a:pPr>
              <a:spcBef>
                <a:spcPts val="0"/>
              </a:spcBef>
              <a:buNone/>
            </a:pPr>
            <a:endParaRPr lang="en-US" sz="2000" dirty="0"/>
          </a:p>
          <a:p>
            <a:pPr>
              <a:spcBef>
                <a:spcPts val="0"/>
              </a:spcBef>
              <a:buNone/>
            </a:pPr>
            <a:r>
              <a:rPr lang="en-US" sz="2000" dirty="0"/>
              <a:t>Naive: </a:t>
            </a:r>
          </a:p>
          <a:p>
            <a:pPr>
              <a:spcBef>
                <a:spcPts val="0"/>
              </a:spcBef>
              <a:buNone/>
            </a:pPr>
            <a:r>
              <a:rPr lang="en-US" sz="2000" dirty="0"/>
              <a:t>each thread atomically increments each number to accumulator in global memory</a:t>
            </a:r>
          </a:p>
          <a:p>
            <a:pPr>
              <a:spcBef>
                <a:spcPts val="0"/>
              </a:spcBef>
              <a:buNone/>
            </a:pPr>
            <a:endParaRPr lang="en-US" sz="2000" dirty="0"/>
          </a:p>
          <a:p>
            <a:pPr>
              <a:spcBef>
                <a:spcPts val="0"/>
              </a:spcBef>
              <a:buNone/>
            </a:pPr>
            <a:r>
              <a:rPr lang="en" sz="2000" dirty="0"/>
              <a:t>Smarter solution:</a:t>
            </a:r>
          </a:p>
          <a:p>
            <a:pPr marL="457200" lvl="0" indent="-381000">
              <a:spcBef>
                <a:spcPts val="0"/>
              </a:spcBef>
              <a:buClr>
                <a:schemeClr val="dk1"/>
              </a:buClr>
              <a:buFont typeface="Arial"/>
              <a:buChar char="●"/>
            </a:pPr>
            <a:r>
              <a:rPr lang="en" sz="2000" dirty="0"/>
              <a:t>Each thread computes its own sum in register</a:t>
            </a:r>
          </a:p>
          <a:p>
            <a:pPr marL="457200" lvl="0" indent="-381000">
              <a:spcBef>
                <a:spcPts val="0"/>
              </a:spcBef>
              <a:buClr>
                <a:schemeClr val="dk1"/>
              </a:buClr>
              <a:buFont typeface="Arial"/>
              <a:buChar char="●"/>
            </a:pPr>
            <a:r>
              <a:rPr lang="en-US" sz="2000" dirty="0"/>
              <a:t>Use shared memory to sum across a block (Next week: Reduction)</a:t>
            </a:r>
            <a:endParaRPr lang="en" sz="2000" dirty="0"/>
          </a:p>
          <a:p>
            <a:pPr marL="457200" lvl="0" indent="-381000">
              <a:spcBef>
                <a:spcPts val="0"/>
              </a:spcBef>
              <a:buClr>
                <a:schemeClr val="dk1"/>
              </a:buClr>
              <a:buFont typeface="Arial"/>
              <a:buChar char="●"/>
            </a:pPr>
            <a:r>
              <a:rPr lang="en" sz="2000" dirty="0"/>
              <a:t>Each block does a single atomic increment in global memory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1390319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BE4B8-A132-BB45-BCA5-660E87B64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F6956A-069D-4149-9607-AF2037D5EC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Part 1: Conceptual questions</a:t>
            </a:r>
          </a:p>
          <a:p>
            <a:pPr marL="630936" lvl="1" indent="-457200">
              <a:buFont typeface="+mj-lt"/>
              <a:buAutoNum type="arabicPeriod"/>
            </a:pPr>
            <a:r>
              <a:rPr lang="en-US" dirty="0"/>
              <a:t>Latency hiding</a:t>
            </a:r>
          </a:p>
          <a:p>
            <a:pPr marL="630936" lvl="1" indent="-457200">
              <a:buFont typeface="+mj-lt"/>
              <a:buAutoNum type="arabicPeriod"/>
            </a:pPr>
            <a:r>
              <a:rPr lang="en-US" dirty="0"/>
              <a:t>Thread divergence</a:t>
            </a:r>
          </a:p>
          <a:p>
            <a:pPr marL="630936" lvl="1" indent="-457200">
              <a:buFont typeface="+mj-lt"/>
              <a:buAutoNum type="arabicPeriod"/>
            </a:pPr>
            <a:r>
              <a:rPr lang="en-US" dirty="0"/>
              <a:t>Coalesced memory access</a:t>
            </a:r>
          </a:p>
          <a:p>
            <a:pPr marL="630936" lvl="1" indent="-457200">
              <a:buFont typeface="+mj-lt"/>
              <a:buAutoNum type="arabicPeriod"/>
            </a:pPr>
            <a:r>
              <a:rPr lang="en-US" dirty="0"/>
              <a:t>Bank conflicts and instruction dependencies</a:t>
            </a:r>
          </a:p>
          <a:p>
            <a:pPr marL="0" indent="0">
              <a:buNone/>
            </a:pPr>
            <a:r>
              <a:rPr lang="en-US" dirty="0"/>
              <a:t>Part 2: Matrix Transpose Optimization</a:t>
            </a:r>
          </a:p>
          <a:p>
            <a:pPr marL="630936" lvl="1" indent="-457200">
              <a:buFont typeface="+mj-lt"/>
              <a:buAutoNum type="arabicPeriod"/>
            </a:pPr>
            <a:r>
              <a:rPr lang="en-US" dirty="0"/>
              <a:t>Naïve matrix transpose (given to you)</a:t>
            </a:r>
          </a:p>
          <a:p>
            <a:pPr marL="630936" lvl="1" indent="-457200">
              <a:buFont typeface="+mj-lt"/>
              <a:buAutoNum type="arabicPeriod"/>
            </a:pPr>
            <a:r>
              <a:rPr lang="en-US" dirty="0"/>
              <a:t>Shared memory matrix transpose</a:t>
            </a:r>
          </a:p>
          <a:p>
            <a:pPr marL="630936" lvl="1" indent="-457200">
              <a:buFont typeface="+mj-lt"/>
              <a:buAutoNum type="arabicPeriod"/>
            </a:pPr>
            <a:r>
              <a:rPr lang="en-US" dirty="0"/>
              <a:t>Optimal matrix transpose</a:t>
            </a:r>
          </a:p>
          <a:p>
            <a:pPr marL="630936" lvl="1" indent="-457200">
              <a:buFont typeface="+mj-lt"/>
              <a:buAutoNum type="arabicPeriod"/>
            </a:pPr>
            <a:endParaRPr lang="en-US" dirty="0"/>
          </a:p>
          <a:p>
            <a:pPr marL="173736" lvl="1" indent="0">
              <a:buNone/>
            </a:pPr>
            <a:r>
              <a:rPr lang="en" dirty="0"/>
              <a:t>Need to comment on all non-coalesced memory accesses and bank conflicts in provided kernel code</a:t>
            </a:r>
            <a:endParaRPr lang="en-US" dirty="0"/>
          </a:p>
          <a:p>
            <a:pPr marL="630936" lvl="1" indent="-4572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39367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6DE83-8241-F047-8E7B-0207F975A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Matrix Transpose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FBF216-A181-134A-BEE1-BE94D1339C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4596" y="2260512"/>
            <a:ext cx="4687644" cy="4425366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2000" dirty="0"/>
              <a:t>An interesting IO problem, because you have a stride 1 access and a stride n access. Not a trivial access pattern like “</a:t>
            </a:r>
            <a:r>
              <a:rPr lang="en-US" sz="2000" dirty="0" err="1"/>
              <a:t>blur_v</a:t>
            </a:r>
            <a:r>
              <a:rPr lang="en-US" sz="2000" dirty="0"/>
              <a:t>” from Lab 1.</a:t>
            </a:r>
          </a:p>
          <a:p>
            <a:pPr>
              <a:spcBef>
                <a:spcPts val="0"/>
              </a:spcBef>
              <a:buNone/>
            </a:pPr>
            <a:endParaRPr lang="en-US" sz="2000" dirty="0"/>
          </a:p>
          <a:p>
            <a:pPr>
              <a:spcBef>
                <a:spcPts val="0"/>
              </a:spcBef>
              <a:buNone/>
            </a:pPr>
            <a:r>
              <a:rPr lang="en-US" sz="2000" dirty="0"/>
              <a:t>The example output compares performance among CPU implementation and different GPU implementations.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021B0AE-318D-7B41-BE0D-504E8F0281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7448" y="1805006"/>
            <a:ext cx="4815376" cy="4718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6529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B7B4D4-CEDD-F549-BCD0-C93159768E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Matrix transpose</a:t>
            </a:r>
          </a:p>
        </p:txBody>
      </p:sp>
      <p:sp>
        <p:nvSpPr>
          <p:cNvPr id="4" name="Shape 134">
            <a:extLst>
              <a:ext uri="{FF2B5EF4-FFF2-40B4-BE49-F238E27FC236}">
                <a16:creationId xmlns:a16="http://schemas.microsoft.com/office/drawing/2014/main" id="{6EC07E60-1327-E74F-A5FE-3B70AE998C76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en" sz="1400" dirty="0">
                <a:latin typeface="Consolas"/>
                <a:ea typeface="Consolas"/>
                <a:cs typeface="Consolas"/>
                <a:sym typeface="Consolas"/>
              </a:rPr>
              <a:t>__global__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en" sz="1400" dirty="0">
                <a:solidFill>
                  <a:srgbClr val="000088"/>
                </a:solidFill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" sz="1400" dirty="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400" dirty="0" err="1">
                <a:latin typeface="Consolas"/>
                <a:ea typeface="Consolas"/>
                <a:cs typeface="Consolas"/>
                <a:sym typeface="Consolas"/>
              </a:rPr>
              <a:t>naiveTransposeKernel</a:t>
            </a:r>
            <a:r>
              <a:rPr lang="en" sz="1400" dirty="0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400" dirty="0" err="1">
                <a:solidFill>
                  <a:srgbClr val="000088"/>
                </a:solidFill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" sz="1400" dirty="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400" dirty="0">
                <a:solidFill>
                  <a:srgbClr val="000088"/>
                </a:solidFill>
                <a:latin typeface="Consolas"/>
                <a:ea typeface="Consolas"/>
                <a:cs typeface="Consolas"/>
                <a:sym typeface="Consolas"/>
              </a:rPr>
              <a:t>float</a:t>
            </a:r>
            <a:r>
              <a:rPr lang="en" sz="1400" dirty="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400" dirty="0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lang="en" sz="1400" dirty="0">
                <a:latin typeface="Consolas"/>
                <a:ea typeface="Consolas"/>
                <a:cs typeface="Consolas"/>
                <a:sym typeface="Consolas"/>
              </a:rPr>
              <a:t>input</a:t>
            </a:r>
            <a:r>
              <a:rPr lang="en" sz="1400" dirty="0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" sz="1400" dirty="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400" dirty="0">
                <a:solidFill>
                  <a:srgbClr val="000088"/>
                </a:solidFill>
                <a:latin typeface="Consolas"/>
                <a:ea typeface="Consolas"/>
                <a:cs typeface="Consolas"/>
                <a:sym typeface="Consolas"/>
              </a:rPr>
              <a:t>float</a:t>
            </a:r>
            <a:r>
              <a:rPr lang="en" sz="1400" dirty="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400" dirty="0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lang="en" sz="1400" dirty="0">
                <a:latin typeface="Consolas"/>
                <a:ea typeface="Consolas"/>
                <a:cs typeface="Consolas"/>
                <a:sym typeface="Consolas"/>
              </a:rPr>
              <a:t>output</a:t>
            </a:r>
            <a:r>
              <a:rPr lang="en" sz="1400" dirty="0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" sz="1400" dirty="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400" dirty="0" err="1">
                <a:solidFill>
                  <a:srgbClr val="000088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" sz="1400" dirty="0">
                <a:latin typeface="Consolas"/>
                <a:ea typeface="Consolas"/>
                <a:cs typeface="Consolas"/>
                <a:sym typeface="Consolas"/>
              </a:rPr>
              <a:t> n</a:t>
            </a:r>
            <a:r>
              <a:rPr lang="en" sz="1400" dirty="0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" sz="1400" dirty="0">
                <a:latin typeface="Consolas"/>
                <a:ea typeface="Consolas"/>
                <a:cs typeface="Consolas"/>
                <a:sym typeface="Consolas"/>
              </a:rPr>
              <a:t>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400" dirty="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400" dirty="0">
                <a:solidFill>
                  <a:srgbClr val="880000"/>
                </a:solidFill>
                <a:latin typeface="Consolas"/>
                <a:ea typeface="Consolas"/>
                <a:cs typeface="Consolas"/>
                <a:sym typeface="Consolas"/>
              </a:rPr>
              <a:t>// launched with (64, 16) block size and (n / 64, n / 64) grid size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en" sz="1400" dirty="0">
                <a:solidFill>
                  <a:srgbClr val="880000"/>
                </a:solidFill>
                <a:latin typeface="Consolas"/>
                <a:ea typeface="Consolas"/>
                <a:cs typeface="Consolas"/>
                <a:sym typeface="Consolas"/>
              </a:rPr>
              <a:t> // each block transposes a 64x64 block                                                                                                  	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en" sz="1400" dirty="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400" dirty="0" err="1">
                <a:solidFill>
                  <a:srgbClr val="000088"/>
                </a:solidFill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" sz="1400" dirty="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400" dirty="0" err="1">
                <a:solidFill>
                  <a:srgbClr val="000088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" sz="1400" dirty="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400" dirty="0" err="1"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" sz="1400" dirty="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400" dirty="0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400" dirty="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400" dirty="0" err="1">
                <a:latin typeface="Consolas"/>
                <a:ea typeface="Consolas"/>
                <a:cs typeface="Consolas"/>
                <a:sym typeface="Consolas"/>
              </a:rPr>
              <a:t>threadIdx</a:t>
            </a:r>
            <a:r>
              <a:rPr lang="en" sz="1400" dirty="0" err="1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400" dirty="0" err="1"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" sz="1400" dirty="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400" dirty="0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en" sz="1400" dirty="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400" dirty="0">
                <a:solidFill>
                  <a:srgbClr val="006666"/>
                </a:solidFill>
                <a:latin typeface="Consolas"/>
                <a:ea typeface="Consolas"/>
                <a:cs typeface="Consolas"/>
                <a:sym typeface="Consolas"/>
              </a:rPr>
              <a:t>64</a:t>
            </a:r>
            <a:r>
              <a:rPr lang="en" sz="1400" dirty="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400" dirty="0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lang="en" sz="1400" dirty="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400" dirty="0" err="1">
                <a:latin typeface="Consolas"/>
                <a:ea typeface="Consolas"/>
                <a:cs typeface="Consolas"/>
                <a:sym typeface="Consolas"/>
              </a:rPr>
              <a:t>blockIdx</a:t>
            </a:r>
            <a:r>
              <a:rPr lang="en" sz="1400" dirty="0" err="1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400" dirty="0" err="1"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" sz="1400" dirty="0"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en" sz="1400" dirty="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400" dirty="0" err="1">
                <a:solidFill>
                  <a:srgbClr val="000088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" sz="1400" dirty="0">
                <a:latin typeface="Consolas"/>
                <a:ea typeface="Consolas"/>
                <a:cs typeface="Consolas"/>
                <a:sym typeface="Consolas"/>
              </a:rPr>
              <a:t> j </a:t>
            </a:r>
            <a:r>
              <a:rPr lang="en" sz="1400" dirty="0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400" dirty="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400" dirty="0">
                <a:solidFill>
                  <a:srgbClr val="006666"/>
                </a:solidFill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lang="en" sz="1400" dirty="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400" dirty="0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lang="en" sz="1400" dirty="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400" dirty="0" err="1">
                <a:latin typeface="Consolas"/>
                <a:ea typeface="Consolas"/>
                <a:cs typeface="Consolas"/>
                <a:sym typeface="Consolas"/>
              </a:rPr>
              <a:t>threadIdx</a:t>
            </a:r>
            <a:r>
              <a:rPr lang="en" sz="1400" dirty="0" err="1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400" dirty="0" err="1">
                <a:latin typeface="Consolas"/>
                <a:ea typeface="Consolas"/>
                <a:cs typeface="Consolas"/>
                <a:sym typeface="Consolas"/>
              </a:rPr>
              <a:t>y</a:t>
            </a:r>
            <a:r>
              <a:rPr lang="en" sz="1400" dirty="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400" dirty="0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en" sz="1400" dirty="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400" dirty="0">
                <a:solidFill>
                  <a:srgbClr val="006666"/>
                </a:solidFill>
                <a:latin typeface="Consolas"/>
                <a:ea typeface="Consolas"/>
                <a:cs typeface="Consolas"/>
                <a:sym typeface="Consolas"/>
              </a:rPr>
              <a:t>64</a:t>
            </a:r>
            <a:r>
              <a:rPr lang="en" sz="1400" dirty="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400" dirty="0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lang="en" sz="1400" dirty="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400" dirty="0" err="1">
                <a:latin typeface="Consolas"/>
                <a:ea typeface="Consolas"/>
                <a:cs typeface="Consolas"/>
                <a:sym typeface="Consolas"/>
              </a:rPr>
              <a:t>blockIdx</a:t>
            </a:r>
            <a:r>
              <a:rPr lang="en" sz="1400" dirty="0" err="1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400" dirty="0" err="1">
                <a:latin typeface="Consolas"/>
                <a:ea typeface="Consolas"/>
                <a:cs typeface="Consolas"/>
                <a:sym typeface="Consolas"/>
              </a:rPr>
              <a:t>y</a:t>
            </a:r>
            <a:r>
              <a:rPr lang="en" sz="1400" dirty="0"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en" sz="1400" dirty="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400" dirty="0" err="1">
                <a:solidFill>
                  <a:srgbClr val="000088"/>
                </a:solidFill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" sz="1400" dirty="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400" dirty="0" err="1">
                <a:solidFill>
                  <a:srgbClr val="000088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" sz="1400" dirty="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400" dirty="0" err="1">
                <a:latin typeface="Consolas"/>
                <a:ea typeface="Consolas"/>
                <a:cs typeface="Consolas"/>
                <a:sym typeface="Consolas"/>
              </a:rPr>
              <a:t>end_j</a:t>
            </a:r>
            <a:r>
              <a:rPr lang="en" sz="1400" dirty="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400" dirty="0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400" dirty="0">
                <a:latin typeface="Consolas"/>
                <a:ea typeface="Consolas"/>
                <a:cs typeface="Consolas"/>
                <a:sym typeface="Consolas"/>
              </a:rPr>
              <a:t> j </a:t>
            </a:r>
            <a:r>
              <a:rPr lang="en" sz="1400" dirty="0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en" sz="1400" dirty="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400" dirty="0">
                <a:solidFill>
                  <a:srgbClr val="006666"/>
                </a:solidFill>
                <a:latin typeface="Consolas"/>
                <a:ea typeface="Consolas"/>
                <a:cs typeface="Consolas"/>
                <a:sym typeface="Consolas"/>
              </a:rPr>
              <a:t>4;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400" dirty="0">
              <a:solidFill>
                <a:srgbClr val="00666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en" sz="1400" dirty="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400" dirty="0">
                <a:solidFill>
                  <a:srgbClr val="000088"/>
                </a:solidFill>
                <a:latin typeface="Consolas"/>
                <a:ea typeface="Consolas"/>
                <a:cs typeface="Consolas"/>
                <a:sym typeface="Consolas"/>
              </a:rPr>
              <a:t>for</a:t>
            </a:r>
            <a:r>
              <a:rPr lang="en" sz="1400" dirty="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400" dirty="0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(;</a:t>
            </a:r>
            <a:r>
              <a:rPr lang="en" sz="1400" dirty="0">
                <a:latin typeface="Consolas"/>
                <a:ea typeface="Consolas"/>
                <a:cs typeface="Consolas"/>
                <a:sym typeface="Consolas"/>
              </a:rPr>
              <a:t> j </a:t>
            </a:r>
            <a:r>
              <a:rPr lang="en" sz="1400" dirty="0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" sz="1400" dirty="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400" dirty="0" err="1">
                <a:latin typeface="Consolas"/>
                <a:ea typeface="Consolas"/>
                <a:cs typeface="Consolas"/>
                <a:sym typeface="Consolas"/>
              </a:rPr>
              <a:t>end_j</a:t>
            </a:r>
            <a:r>
              <a:rPr lang="en" sz="1400" dirty="0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r>
              <a:rPr lang="en" sz="1400" dirty="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400" dirty="0" err="1">
                <a:latin typeface="Consolas"/>
                <a:ea typeface="Consolas"/>
                <a:cs typeface="Consolas"/>
                <a:sym typeface="Consolas"/>
              </a:rPr>
              <a:t>j</a:t>
            </a:r>
            <a:r>
              <a:rPr lang="en" sz="1400" dirty="0" err="1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++</a:t>
            </a:r>
            <a:r>
              <a:rPr lang="en" sz="1400" dirty="0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" sz="1400" dirty="0">
                <a:latin typeface="Consolas"/>
                <a:ea typeface="Consolas"/>
                <a:cs typeface="Consolas"/>
                <a:sym typeface="Consolas"/>
              </a:rPr>
              <a:t>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en" sz="1400" dirty="0">
                <a:latin typeface="Consolas"/>
                <a:ea typeface="Consolas"/>
                <a:cs typeface="Consolas"/>
                <a:sym typeface="Consolas"/>
              </a:rPr>
              <a:t>	output</a:t>
            </a:r>
            <a:r>
              <a:rPr lang="en" sz="1400" dirty="0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400" dirty="0">
                <a:latin typeface="Consolas"/>
                <a:ea typeface="Consolas"/>
                <a:cs typeface="Consolas"/>
                <a:sym typeface="Consolas"/>
              </a:rPr>
              <a:t>j </a:t>
            </a:r>
            <a:r>
              <a:rPr lang="en" sz="1400" dirty="0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en" sz="1400" dirty="0">
                <a:latin typeface="Consolas"/>
                <a:ea typeface="Consolas"/>
                <a:cs typeface="Consolas"/>
                <a:sym typeface="Consolas"/>
              </a:rPr>
              <a:t> n </a:t>
            </a:r>
            <a:r>
              <a:rPr lang="en" sz="1400" dirty="0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lang="en" sz="1400" dirty="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400" dirty="0" err="1"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" sz="1400" dirty="0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]</a:t>
            </a:r>
            <a:r>
              <a:rPr lang="en" sz="1400" dirty="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400" dirty="0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400" dirty="0">
                <a:latin typeface="Consolas"/>
                <a:ea typeface="Consolas"/>
                <a:cs typeface="Consolas"/>
                <a:sym typeface="Consolas"/>
              </a:rPr>
              <a:t> input</a:t>
            </a:r>
            <a:r>
              <a:rPr lang="en" sz="1400" dirty="0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400" dirty="0" err="1"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" sz="1400" dirty="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400" dirty="0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en" sz="1400" dirty="0">
                <a:latin typeface="Consolas"/>
                <a:ea typeface="Consolas"/>
                <a:cs typeface="Consolas"/>
                <a:sym typeface="Consolas"/>
              </a:rPr>
              <a:t> n </a:t>
            </a:r>
            <a:r>
              <a:rPr lang="en" sz="1400" dirty="0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lang="en" sz="1400" dirty="0">
                <a:latin typeface="Consolas"/>
                <a:ea typeface="Consolas"/>
                <a:cs typeface="Consolas"/>
                <a:sym typeface="Consolas"/>
              </a:rPr>
              <a:t> j</a:t>
            </a:r>
            <a:r>
              <a:rPr lang="en" sz="1400" dirty="0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];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en" sz="1400" dirty="0">
                <a:latin typeface="Consolas"/>
                <a:ea typeface="Consolas"/>
                <a:cs typeface="Consolas"/>
                <a:sym typeface="Consolas"/>
              </a:rPr>
              <a:t> }</a:t>
            </a:r>
          </a:p>
          <a:p>
            <a:pPr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400" dirty="0"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0657441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8000"/>
              </a:schemeClr>
              <a:schemeClr val="phClr">
                <a:shade val="89000"/>
                <a:satMod val="145000"/>
              </a:schemeClr>
            </a:duotone>
          </a:blip>
          <a:tile tx="0" ty="0" sx="32000" sy="32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tint val="98000"/>
              </a:schemeClr>
              <a:schemeClr val="phClr">
                <a:shade val="95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090DCB5F-146D-478A-852A-34B16FE9F3A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{95CE2143-2316-0141-AD08-9461A94E8B7F}tf10001061</Template>
  <TotalTime>134</TotalTime>
  <Words>678</Words>
  <Application>Microsoft Macintosh PowerPoint</Application>
  <PresentationFormat>Widescreen</PresentationFormat>
  <Paragraphs>119</Paragraphs>
  <Slides>16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Arial</vt:lpstr>
      <vt:lpstr>Calibri</vt:lpstr>
      <vt:lpstr>Consolas</vt:lpstr>
      <vt:lpstr>Tw Cen MT</vt:lpstr>
      <vt:lpstr>Tw Cen MT Condensed</vt:lpstr>
      <vt:lpstr>Wingdings 3</vt:lpstr>
      <vt:lpstr>Integral</vt:lpstr>
      <vt:lpstr>Recitation 2</vt:lpstr>
      <vt:lpstr>Main requirements for Gpu performance</vt:lpstr>
      <vt:lpstr>Latency hiding</vt:lpstr>
      <vt:lpstr>Loop Unrolling and ILP</vt:lpstr>
      <vt:lpstr>Synchronization</vt:lpstr>
      <vt:lpstr>Synchronization Advice</vt:lpstr>
      <vt:lpstr>Lab 2</vt:lpstr>
      <vt:lpstr>Matrix Transpose</vt:lpstr>
      <vt:lpstr>Matrix transpose</vt:lpstr>
      <vt:lpstr>Shared memory matrix transpose</vt:lpstr>
      <vt:lpstr>Example of a shared memory cache</vt:lpstr>
      <vt:lpstr>Example of a shared memory cache</vt:lpstr>
      <vt:lpstr>Example of a shared memory cache</vt:lpstr>
      <vt:lpstr>Example of a shared memory cache</vt:lpstr>
      <vt:lpstr>Avoiding bank conflicts</vt:lpstr>
      <vt:lpstr>ta_utils.cpp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Recitation 2</dc:title>
  <dc:creator>Jenny Lee</dc:creator>
  <cp:lastModifiedBy>Jenny Lee</cp:lastModifiedBy>
  <cp:revision>11</cp:revision>
  <dcterms:created xsi:type="dcterms:W3CDTF">2019-04-12T06:09:41Z</dcterms:created>
  <dcterms:modified xsi:type="dcterms:W3CDTF">2019-04-13T17:07:44Z</dcterms:modified>
</cp:coreProperties>
</file>